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60" r:id="rId6"/>
    <p:sldId id="264" r:id="rId7"/>
    <p:sldId id="265" r:id="rId8"/>
    <p:sldId id="266" r:id="rId9"/>
    <p:sldId id="269" r:id="rId10"/>
    <p:sldId id="267" r:id="rId11"/>
    <p:sldId id="270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80813-EC91-43FE-B9C0-FD5955825C41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AE8B8-F7FA-4707-91EE-7DCD993DC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AE8B8-F7FA-4707-91EE-7DCD993DC4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E46E3A-A092-4C2D-9831-5190615BB8C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47887C-8EDE-450A-BE33-EB9D62412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066800"/>
            <a:ext cx="7406640" cy="1676400"/>
          </a:xfrm>
        </p:spPr>
        <p:txBody>
          <a:bodyPr>
            <a:noAutofit/>
          </a:bodyPr>
          <a:lstStyle/>
          <a:p>
            <a:pPr algn="r"/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Baskerville Old Face" pitchFamily="18" charset="0"/>
                <a:ea typeface="Batang" pitchFamily="18" charset="-127"/>
              </a:rPr>
              <a:t>ORGANIZATIONAL POLITICS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effectLst/>
              <a:latin typeface="Baskerville Old Face" pitchFamily="18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POSITIVE EFFECTS OF ORGANIZATIONAL POLITICS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Autofit/>
          </a:bodyPr>
          <a:lstStyle/>
          <a:p>
            <a:pPr marL="111125" indent="55563"/>
            <a:r>
              <a:rPr lang="en-US" dirty="0" smtClean="0">
                <a:solidFill>
                  <a:schemeClr val="tx2"/>
                </a:solidFill>
              </a:rPr>
              <a:t> Although organizational politics has been deemed an antisocial behaviour, it in fact acts as a positive tool.</a:t>
            </a:r>
          </a:p>
          <a:p>
            <a:pPr marL="111125" indent="55563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111125" indent="55563"/>
            <a:r>
              <a:rPr lang="en-US" dirty="0" smtClean="0">
                <a:solidFill>
                  <a:schemeClr val="tx2"/>
                </a:solidFill>
              </a:rPr>
              <a:t> Positive organizational politics results from the amalgamation of shared goals and stimulating collaborations which serves as a social function that is important for organizations to survive.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0" y="274638"/>
            <a:ext cx="1847088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Cont’d.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/>
          <a:lstStyle/>
          <a:p>
            <a:pPr marL="111125" indent="55563"/>
            <a:r>
              <a:rPr lang="en-US" dirty="0" smtClean="0">
                <a:solidFill>
                  <a:schemeClr val="tx2"/>
                </a:solidFill>
              </a:rPr>
              <a:t> Positive organizational politics moderates the relationship between employee engagement and behaviours such as: </a:t>
            </a:r>
          </a:p>
          <a:p>
            <a:pPr marL="111125" indent="55563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111125" indent="55563">
              <a:buFont typeface="Wingdings" pitchFamily="2" charset="2"/>
              <a:buChar char="q"/>
            </a:pPr>
            <a:r>
              <a:rPr lang="en-US" dirty="0" smtClean="0">
                <a:solidFill>
                  <a:schemeClr val="tx2"/>
                </a:solidFill>
              </a:rPr>
              <a:t>Knowledge sharing</a:t>
            </a:r>
          </a:p>
          <a:p>
            <a:pPr marL="111125" indent="55563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2"/>
                </a:solidFill>
              </a:rPr>
              <a:t>Creativity</a:t>
            </a:r>
          </a:p>
          <a:p>
            <a:pPr marL="111125" indent="55563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2"/>
                </a:solidFill>
              </a:rPr>
              <a:t>Proactivity</a:t>
            </a:r>
            <a:endParaRPr lang="en-US" dirty="0" smtClean="0">
              <a:solidFill>
                <a:schemeClr val="tx2"/>
              </a:solidFill>
            </a:endParaRPr>
          </a:p>
          <a:p>
            <a:pPr marL="111125" indent="55563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2"/>
                </a:solidFill>
              </a:rPr>
              <a:t>Adaptivity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buFont typeface="Wingdings" pitchFamily="2" charset="2"/>
              <a:buChar char="Ø"/>
            </a:pPr>
            <a:r>
              <a:rPr lang="en-US" sz="41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SUMMARY</a:t>
            </a:r>
            <a:endParaRPr lang="en-US" sz="4100" dirty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Autofit/>
          </a:bodyPr>
          <a:lstStyle/>
          <a:p>
            <a:r>
              <a:rPr lang="en-US" sz="3150" dirty="0" smtClean="0">
                <a:solidFill>
                  <a:schemeClr val="tx2"/>
                </a:solidFill>
              </a:rPr>
              <a:t>Organizational politics is a natural part of organizational life.</a:t>
            </a:r>
          </a:p>
          <a:p>
            <a:r>
              <a:rPr lang="en-US" sz="3150" dirty="0" smtClean="0">
                <a:solidFill>
                  <a:schemeClr val="tx2"/>
                </a:solidFill>
              </a:rPr>
              <a:t>It is a key social influence process that can be either functional or dysfunctional to employees and organizations.</a:t>
            </a:r>
          </a:p>
          <a:p>
            <a:r>
              <a:rPr lang="en-US" sz="3150" dirty="0" smtClean="0">
                <a:solidFill>
                  <a:schemeClr val="tx2"/>
                </a:solidFill>
              </a:rPr>
              <a:t>Organizations driven by unhealthy levels of political behaviour have a resulting negative effect on employees.</a:t>
            </a:r>
          </a:p>
          <a:p>
            <a:r>
              <a:rPr lang="en-US" sz="3150" dirty="0" smtClean="0">
                <a:solidFill>
                  <a:schemeClr val="tx2"/>
                </a:solidFill>
              </a:rPr>
              <a:t>Organizational politics could also be a tool needed for the survival of an organization.</a:t>
            </a:r>
          </a:p>
          <a:p>
            <a:pPr>
              <a:buNone/>
            </a:pPr>
            <a:endParaRPr lang="en-US" sz="315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 YO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0"/>
            <a:ext cx="81534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buFont typeface="Wingdings" pitchFamily="2" charset="2"/>
              <a:buChar char="Ø"/>
            </a:pPr>
            <a:r>
              <a:rPr lang="en-US" sz="41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INTRODUCTION</a:t>
            </a:r>
            <a:endParaRPr lang="en-US" sz="4100" dirty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Autofit/>
          </a:bodyPr>
          <a:lstStyle/>
          <a:p>
            <a:pPr marL="282575" indent="1588" algn="just">
              <a:tabLst>
                <a:tab pos="7091363" algn="l"/>
              </a:tabLst>
            </a:pPr>
            <a:r>
              <a:rPr lang="en-US" sz="3100" dirty="0" smtClean="0">
                <a:solidFill>
                  <a:schemeClr val="tx2"/>
                </a:solidFill>
              </a:rPr>
              <a:t> Organizational politics involves adopting either informal, unofficial or behind-the-scene efforts in order to sell ideas, influence an organization, increase power, or achieve other targeted objectives.</a:t>
            </a:r>
          </a:p>
          <a:p>
            <a:pPr marL="282575" indent="1588" algn="just">
              <a:buNone/>
              <a:tabLst>
                <a:tab pos="7091363" algn="l"/>
              </a:tabLst>
            </a:pPr>
            <a:endParaRPr lang="en-US" sz="3100" dirty="0" smtClean="0">
              <a:solidFill>
                <a:schemeClr val="tx2"/>
              </a:solidFill>
            </a:endParaRPr>
          </a:p>
          <a:p>
            <a:pPr marL="282575" indent="1588" algn="just">
              <a:tabLst>
                <a:tab pos="7091363" algn="l"/>
              </a:tabLst>
            </a:pPr>
            <a:r>
              <a:rPr lang="en-US" sz="3100" dirty="0" smtClean="0">
                <a:solidFill>
                  <a:schemeClr val="tx2"/>
                </a:solidFill>
              </a:rPr>
              <a:t> Simply put, it is the pursuit of </a:t>
            </a:r>
            <a:r>
              <a:rPr lang="en-US" sz="3100" u="sng" dirty="0" smtClean="0">
                <a:solidFill>
                  <a:schemeClr val="tx2"/>
                </a:solidFill>
              </a:rPr>
              <a:t>individual </a:t>
            </a:r>
            <a:r>
              <a:rPr lang="en-US" sz="3100" dirty="0" smtClean="0">
                <a:solidFill>
                  <a:schemeClr val="tx2"/>
                </a:solidFill>
              </a:rPr>
              <a:t>agendas and </a:t>
            </a:r>
            <a:r>
              <a:rPr lang="en-US" sz="3100" u="sng" dirty="0" smtClean="0">
                <a:solidFill>
                  <a:schemeClr val="tx2"/>
                </a:solidFill>
              </a:rPr>
              <a:t>self-interest</a:t>
            </a:r>
            <a:r>
              <a:rPr lang="en-US" sz="3100" dirty="0" smtClean="0">
                <a:solidFill>
                  <a:schemeClr val="tx2"/>
                </a:solidFill>
              </a:rPr>
              <a:t> in an </a:t>
            </a:r>
            <a:r>
              <a:rPr lang="en-US" sz="3100" u="sng" dirty="0" smtClean="0">
                <a:solidFill>
                  <a:schemeClr val="tx2"/>
                </a:solidFill>
              </a:rPr>
              <a:t>organization </a:t>
            </a:r>
            <a:r>
              <a:rPr lang="en-US" sz="3100" dirty="0" smtClean="0">
                <a:solidFill>
                  <a:schemeClr val="tx2"/>
                </a:solidFill>
              </a:rPr>
              <a:t>without regard to the resulting effect on the organization’s efforts to </a:t>
            </a:r>
            <a:r>
              <a:rPr lang="en-US" sz="3100" u="sng" dirty="0" smtClean="0">
                <a:solidFill>
                  <a:schemeClr val="tx2"/>
                </a:solidFill>
              </a:rPr>
              <a:t>achieve</a:t>
            </a:r>
            <a:r>
              <a:rPr lang="en-US" sz="3100" dirty="0" smtClean="0">
                <a:solidFill>
                  <a:schemeClr val="tx2"/>
                </a:solidFill>
              </a:rPr>
              <a:t> its goals.</a:t>
            </a:r>
            <a:endParaRPr lang="en-US" sz="3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1189038"/>
          </a:xfrm>
        </p:spPr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Ø"/>
            </a:pPr>
            <a:r>
              <a:rPr lang="en-US" sz="41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UNDERSTANDING POLITICS IN  THE ORGANIZATIONAL CONTEXT </a:t>
            </a:r>
            <a:endParaRPr lang="en-US" sz="4100" dirty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638288" cy="4876800"/>
          </a:xfrm>
        </p:spPr>
        <p:txBody>
          <a:bodyPr>
            <a:noAutofit/>
          </a:bodyPr>
          <a:lstStyle/>
          <a:p>
            <a:pPr marL="122238" indent="-39688" algn="just">
              <a:tabLst>
                <a:tab pos="60325" algn="l"/>
              </a:tabLst>
            </a:pPr>
            <a:r>
              <a:rPr lang="en-US" sz="2935" dirty="0" smtClean="0">
                <a:solidFill>
                  <a:schemeClr val="tx2"/>
                </a:solidFill>
              </a:rPr>
              <a:t> </a:t>
            </a:r>
            <a:r>
              <a:rPr lang="en-US" sz="3000" dirty="0" smtClean="0">
                <a:solidFill>
                  <a:schemeClr val="tx2"/>
                </a:solidFill>
              </a:rPr>
              <a:t>The term “politics” has been described as a social process characterized by activity involving rivalry and cooperation in the exercise of power and culminating in decisions making for a group.</a:t>
            </a:r>
          </a:p>
          <a:p>
            <a:pPr marL="122238" indent="-39688" algn="just">
              <a:tabLst>
                <a:tab pos="60325" algn="l"/>
              </a:tabLst>
            </a:pPr>
            <a:r>
              <a:rPr lang="en-US" sz="3000" dirty="0" smtClean="0">
                <a:solidFill>
                  <a:schemeClr val="tx2"/>
                </a:solidFill>
              </a:rPr>
              <a:t> Politics are a part of organizational life, because organizations are made up of different interests that need to be aligned.</a:t>
            </a:r>
          </a:p>
          <a:p>
            <a:pPr marL="396558" lvl="1" indent="-39688" algn="just">
              <a:tabLst>
                <a:tab pos="60325" algn="l"/>
              </a:tabLst>
            </a:pPr>
            <a:r>
              <a:rPr lang="en-US" sz="2300" dirty="0" smtClean="0">
                <a:solidFill>
                  <a:schemeClr val="tx2"/>
                </a:solidFill>
              </a:rPr>
              <a:t>Aristotle portrayed politics as stemming from a diversity of interests, and those competing interests must be resolved at all costs regardless of the consequences.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Typically, organizations often have limited resources that must be allocated in some way.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Individuals and groups within the organization may disagree about the allocation of those resources.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Subsequently, they are inclined to gain those resources for themselves or their interest groups, which ultimately gives rise to organizational politics.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010400" y="0"/>
            <a:ext cx="1923288" cy="76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Cont’d.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>
              <a:buFont typeface="Wingdings" pitchFamily="2" charset="2"/>
              <a:buChar char="Ø"/>
            </a:pPr>
            <a:r>
              <a:rPr lang="en-US" sz="385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CAUSES OF ORGANIZATIONAL POLITICS</a:t>
            </a:r>
            <a:endParaRPr lang="en-US" sz="3850" dirty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498080" cy="4724400"/>
          </a:xfrm>
        </p:spPr>
        <p:txBody>
          <a:bodyPr>
            <a:normAutofit/>
          </a:bodyPr>
          <a:lstStyle/>
          <a:p>
            <a:pPr marL="60325" indent="22225">
              <a:buNone/>
            </a:pPr>
            <a:r>
              <a:rPr lang="en-US" sz="3300" dirty="0" smtClean="0">
                <a:solidFill>
                  <a:schemeClr val="tx2"/>
                </a:solidFill>
              </a:rPr>
              <a:t>Political behaviour is influenced by factors such as:-</a:t>
            </a:r>
          </a:p>
          <a:p>
            <a:pPr marL="60325" indent="22225">
              <a:lnSpc>
                <a:spcPct val="250000"/>
              </a:lnSpc>
            </a:pPr>
            <a:r>
              <a:rPr lang="en-US" sz="3300" dirty="0" smtClean="0">
                <a:solidFill>
                  <a:schemeClr val="tx2"/>
                </a:solidFill>
              </a:rPr>
              <a:t>	Individual Factors</a:t>
            </a:r>
          </a:p>
          <a:p>
            <a:pPr marL="60325" indent="22225">
              <a:lnSpc>
                <a:spcPct val="250000"/>
              </a:lnSpc>
            </a:pPr>
            <a:r>
              <a:rPr lang="en-US" sz="3300" dirty="0" smtClean="0">
                <a:solidFill>
                  <a:schemeClr val="tx2"/>
                </a:solidFill>
              </a:rPr>
              <a:t>	Organizational Factors</a:t>
            </a:r>
            <a:endParaRPr lang="en-US" sz="3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buFont typeface="Wingdings" pitchFamily="2" charset="2"/>
              <a:buChar char="Ø"/>
            </a:pPr>
            <a:r>
              <a:rPr lang="en-US" sz="41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INDIVIDUAL FACTORS</a:t>
            </a:r>
            <a:endParaRPr lang="en-US" sz="4100" dirty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100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High Self-Monitors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</a:rPr>
              <a:t>	Internal Locus of Control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</a:rPr>
              <a:t>	Organizational Investment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</a:rPr>
              <a:t>	Perceived Job Alternatives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</a:rPr>
              <a:t>	Expectations of Success</a:t>
            </a:r>
          </a:p>
          <a:p>
            <a:pPr>
              <a:buNone/>
            </a:pPr>
            <a:endParaRPr lang="en-US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ORGANIZATIONAL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953000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Promotion Opportunities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chemeClr val="tx2"/>
                </a:solidFill>
              </a:rPr>
              <a:t>Low Trust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Reallocation of Resources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chemeClr val="tx2"/>
                </a:solidFill>
              </a:rPr>
              <a:t>Role Ambiguity</a:t>
            </a:r>
          </a:p>
          <a:p>
            <a:pPr>
              <a:lnSpc>
                <a:spcPct val="17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Unclear Performance Evaluation System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Democratic Decision Making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Self-Serving Senior Managers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CONSEQUENCES OF ORGANIZATIONAL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8001000" cy="4953000"/>
          </a:xfrm>
        </p:spPr>
        <p:txBody>
          <a:bodyPr>
            <a:noAutofit/>
          </a:bodyPr>
          <a:lstStyle/>
          <a:p>
            <a:pPr marL="111125" indent="-28575">
              <a:lnSpc>
                <a:spcPct val="17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Organizational politics may give rise to:-</a:t>
            </a:r>
          </a:p>
          <a:p>
            <a:pPr marL="111125" indent="-28575">
              <a:lnSpc>
                <a:spcPct val="170000"/>
              </a:lnSpc>
            </a:pPr>
            <a:r>
              <a:rPr lang="en-US" dirty="0" smtClean="0">
                <a:solidFill>
                  <a:schemeClr val="tx2"/>
                </a:solidFill>
              </a:rPr>
              <a:t>	Threatened employees</a:t>
            </a:r>
          </a:p>
          <a:p>
            <a:pPr marL="111125" indent="-28575">
              <a:lnSpc>
                <a:spcPct val="170000"/>
              </a:lnSpc>
            </a:pPr>
            <a:r>
              <a:rPr lang="en-US" dirty="0" smtClean="0">
                <a:solidFill>
                  <a:schemeClr val="tx2"/>
                </a:solidFill>
              </a:rPr>
              <a:t>	Decreased job satisfaction</a:t>
            </a:r>
          </a:p>
          <a:p>
            <a:pPr marL="111125" indent="-28575">
              <a:lnSpc>
                <a:spcPct val="170000"/>
              </a:lnSpc>
            </a:pPr>
            <a:r>
              <a:rPr lang="en-US" dirty="0" smtClean="0">
                <a:solidFill>
                  <a:schemeClr val="tx2"/>
                </a:solidFill>
              </a:rPr>
              <a:t>	Anxiety</a:t>
            </a:r>
          </a:p>
          <a:p>
            <a:pPr marL="111125" indent="-28575">
              <a:lnSpc>
                <a:spcPct val="170000"/>
              </a:lnSpc>
            </a:pPr>
            <a:r>
              <a:rPr lang="en-US" dirty="0" smtClean="0">
                <a:solidFill>
                  <a:schemeClr val="tx2"/>
                </a:solidFill>
              </a:rPr>
              <a:t>	Stress </a:t>
            </a:r>
          </a:p>
          <a:p>
            <a:pPr marL="111125" indent="-28575">
              <a:lnSpc>
                <a:spcPct val="170000"/>
              </a:lnSpc>
            </a:pPr>
            <a:r>
              <a:rPr lang="en-US" dirty="0" smtClean="0">
                <a:solidFill>
                  <a:schemeClr val="tx2"/>
                </a:solidFill>
              </a:rPr>
              <a:t>	Reduced performance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OVERCOMING INEFFECTIVE ORGANIZATIONAL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800600"/>
          </a:xfrm>
        </p:spPr>
        <p:txBody>
          <a:bodyPr>
            <a:noAutofit/>
          </a:bodyPr>
          <a:lstStyle/>
          <a:p>
            <a:pPr marL="60325" indent="22225" algn="just"/>
            <a:r>
              <a:rPr lang="en-US" sz="3000" dirty="0" smtClean="0">
                <a:solidFill>
                  <a:schemeClr val="tx2"/>
                </a:solidFill>
              </a:rPr>
              <a:t> Effective politics is not about winning at all costs, but it is about maintaining relationships while achieving results. </a:t>
            </a:r>
          </a:p>
          <a:p>
            <a:pPr marL="60325" indent="22225" algn="just">
              <a:spcBef>
                <a:spcPts val="0"/>
              </a:spcBef>
              <a:buNone/>
            </a:pPr>
            <a:endParaRPr lang="en-US" sz="3000" dirty="0" smtClean="0">
              <a:solidFill>
                <a:schemeClr val="tx2"/>
              </a:solidFill>
            </a:endParaRPr>
          </a:p>
          <a:p>
            <a:r>
              <a:rPr lang="en-US" sz="3000" dirty="0" smtClean="0">
                <a:solidFill>
                  <a:schemeClr val="tx2"/>
                </a:solidFill>
              </a:rPr>
              <a:t>These results can be achieved in 4 steps:</a:t>
            </a:r>
          </a:p>
          <a:p>
            <a:pPr>
              <a:buFont typeface="Wingdings" pitchFamily="2" charset="2"/>
              <a:buChar char="q"/>
            </a:pPr>
            <a:r>
              <a:rPr lang="en-US" sz="3000" dirty="0" smtClean="0">
                <a:solidFill>
                  <a:schemeClr val="tx2"/>
                </a:solidFill>
              </a:rPr>
              <a:t>	Create a Thematic Goal</a:t>
            </a:r>
          </a:p>
          <a:p>
            <a:pPr>
              <a:buFont typeface="Wingdings" pitchFamily="2" charset="2"/>
              <a:buChar char="q"/>
            </a:pPr>
            <a:r>
              <a:rPr lang="en-US" sz="3000" dirty="0" smtClean="0">
                <a:solidFill>
                  <a:schemeClr val="tx2"/>
                </a:solidFill>
              </a:rPr>
              <a:t>	Create a Set of Defining Objectives</a:t>
            </a:r>
          </a:p>
          <a:p>
            <a:pPr>
              <a:buFont typeface="Wingdings" pitchFamily="2" charset="2"/>
              <a:buChar char="q"/>
            </a:pPr>
            <a:r>
              <a:rPr lang="en-US" sz="3000" dirty="0" smtClean="0">
                <a:solidFill>
                  <a:schemeClr val="tx2"/>
                </a:solidFill>
              </a:rPr>
              <a:t>	Create a Set of Ongoing Operating 		Objectives</a:t>
            </a:r>
          </a:p>
          <a:p>
            <a:pPr>
              <a:buFont typeface="Wingdings" pitchFamily="2" charset="2"/>
              <a:buChar char="q"/>
            </a:pPr>
            <a:r>
              <a:rPr lang="en-US" sz="3000" dirty="0" smtClean="0">
                <a:solidFill>
                  <a:schemeClr val="tx2"/>
                </a:solidFill>
              </a:rPr>
              <a:t>	Create Metrics to Measure Them</a:t>
            </a:r>
          </a:p>
          <a:p>
            <a:pPr>
              <a:buFont typeface="Wingdings" pitchFamily="2" charset="2"/>
              <a:buChar char="q"/>
            </a:pPr>
            <a:endParaRPr lang="en-US" sz="3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436</Words>
  <Application>Microsoft Office PowerPoint</Application>
  <PresentationFormat>On-screen Show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ORGANIZATIONAL POLITICS</vt:lpstr>
      <vt:lpstr> INTRODUCTION</vt:lpstr>
      <vt:lpstr> UNDERSTANDING POLITICS IN  THE ORGANIZATIONAL CONTEXT </vt:lpstr>
      <vt:lpstr>Cont’d.</vt:lpstr>
      <vt:lpstr> CAUSES OF ORGANIZATIONAL POLITICS</vt:lpstr>
      <vt:lpstr> INDIVIDUAL FACTORS</vt:lpstr>
      <vt:lpstr> ORGANIZATIONAL FACTORS</vt:lpstr>
      <vt:lpstr> CONSEQUENCES OF ORGANIZATIONAL POLITICS</vt:lpstr>
      <vt:lpstr> OVERCOMING INEFFECTIVE ORGANIZATIONAL POLITICS</vt:lpstr>
      <vt:lpstr>POSITIVE EFFECTS OF ORGANIZATIONAL POLITICS</vt:lpstr>
      <vt:lpstr>Cont’d.</vt:lpstr>
      <vt:lpstr> SUMMARY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Politics</dc:title>
  <dc:creator>HR</dc:creator>
  <cp:lastModifiedBy>HR</cp:lastModifiedBy>
  <cp:revision>10</cp:revision>
  <dcterms:created xsi:type="dcterms:W3CDTF">2017-02-07T14:46:26Z</dcterms:created>
  <dcterms:modified xsi:type="dcterms:W3CDTF">2017-02-17T11:53:28Z</dcterms:modified>
</cp:coreProperties>
</file>